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7" r:id="rId4"/>
    <p:sldId id="268" r:id="rId5"/>
    <p:sldId id="269" r:id="rId6"/>
    <p:sldId id="270" r:id="rId7"/>
    <p:sldId id="271" r:id="rId8"/>
    <p:sldId id="262" r:id="rId9"/>
    <p:sldId id="260" r:id="rId10"/>
    <p:sldId id="265" r:id="rId11"/>
    <p:sldId id="266" r:id="rId12"/>
    <p:sldId id="277" r:id="rId13"/>
    <p:sldId id="276" r:id="rId14"/>
    <p:sldId id="286" r:id="rId15"/>
    <p:sldId id="285" r:id="rId16"/>
    <p:sldId id="287" r:id="rId17"/>
    <p:sldId id="272" r:id="rId18"/>
    <p:sldId id="273" r:id="rId19"/>
    <p:sldId id="263" r:id="rId20"/>
    <p:sldId id="278" r:id="rId21"/>
    <p:sldId id="288" r:id="rId22"/>
    <p:sldId id="274" r:id="rId23"/>
    <p:sldId id="275" r:id="rId24"/>
    <p:sldId id="264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9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169752" y="169753"/>
            <a:ext cx="4227936" cy="3888432"/>
          </a:xfrm>
          <a:prstGeom prst="triangle">
            <a:avLst>
              <a:gd name="adj" fmla="val 0"/>
            </a:avLst>
          </a:prstGeom>
          <a:solidFill>
            <a:srgbClr val="273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 rot="18900000">
            <a:off x="1675926" y="618677"/>
            <a:ext cx="443459" cy="4434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 userDrawn="1"/>
        </p:nvSpPr>
        <p:spPr>
          <a:xfrm rot="18900000">
            <a:off x="1218202" y="1969952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 userDrawn="1"/>
        </p:nvSpPr>
        <p:spPr>
          <a:xfrm rot="18900000">
            <a:off x="526632" y="1152871"/>
            <a:ext cx="450432" cy="4504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cs typeface="+mn-ea"/>
              <a:sym typeface="+mn-lt"/>
            </a:endParaRPr>
          </a:p>
          <a:p>
            <a:pPr algn="ctr"/>
            <a:endParaRPr lang="en-US" altLang="zh-CN" dirty="0">
              <a:cs typeface="+mn-ea"/>
              <a:sym typeface="+mn-lt"/>
            </a:endParaRPr>
          </a:p>
          <a:p>
            <a:pPr algn="ctr"/>
            <a:endParaRPr lang="en-US" altLang="zh-CN" dirty="0">
              <a:cs typeface="+mn-ea"/>
              <a:sym typeface="+mn-lt"/>
            </a:endParaRPr>
          </a:p>
          <a:p>
            <a:pPr algn="ctr"/>
            <a:endParaRPr lang="en-US" altLang="zh-CN" dirty="0">
              <a:cs typeface="+mn-ea"/>
              <a:sym typeface="+mn-lt"/>
            </a:endParaRPr>
          </a:p>
          <a:p>
            <a:pPr algn="ctr"/>
            <a:endParaRPr lang="en-US" altLang="zh-CN" dirty="0">
              <a:cs typeface="+mn-ea"/>
              <a:sym typeface="+mn-lt"/>
            </a:endParaRPr>
          </a:p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 userDrawn="1"/>
        </p:nvSpPr>
        <p:spPr>
          <a:xfrm rot="18900000">
            <a:off x="566624" y="1447533"/>
            <a:ext cx="397532" cy="3975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 userDrawn="1"/>
        </p:nvSpPr>
        <p:spPr>
          <a:xfrm rot="18900000">
            <a:off x="3067483" y="470465"/>
            <a:ext cx="288032" cy="144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 userDrawn="1"/>
        </p:nvSpPr>
        <p:spPr>
          <a:xfrm rot="18900000">
            <a:off x="3198605" y="1933205"/>
            <a:ext cx="544052" cy="544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 userDrawn="1"/>
        </p:nvSpPr>
        <p:spPr>
          <a:xfrm rot="18900000">
            <a:off x="2826103" y="1368225"/>
            <a:ext cx="272026" cy="272026"/>
          </a:xfrm>
          <a:prstGeom prst="rect">
            <a:avLst/>
          </a:prstGeom>
          <a:solidFill>
            <a:srgbClr val="2730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 userDrawn="1"/>
        </p:nvSpPr>
        <p:spPr>
          <a:xfrm rot="18900000">
            <a:off x="3210016" y="2373976"/>
            <a:ext cx="272026" cy="272026"/>
          </a:xfrm>
          <a:prstGeom prst="rect">
            <a:avLst/>
          </a:prstGeom>
          <a:solidFill>
            <a:srgbClr val="2730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 userDrawn="1"/>
        </p:nvSpPr>
        <p:spPr>
          <a:xfrm rot="18900000">
            <a:off x="1998752" y="1636898"/>
            <a:ext cx="470822" cy="47082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"/>
          <p:cNvGrpSpPr/>
          <p:nvPr userDrawn="1"/>
        </p:nvGrpSpPr>
        <p:grpSpPr>
          <a:xfrm>
            <a:off x="478188" y="2491941"/>
            <a:ext cx="1604068" cy="1825962"/>
            <a:chOff x="478188" y="2491941"/>
            <a:chExt cx="1604068" cy="1825962"/>
          </a:xfrm>
        </p:grpSpPr>
        <p:sp>
          <p:nvSpPr>
            <p:cNvPr id="18" name="矩形 17"/>
            <p:cNvSpPr/>
            <p:nvPr/>
          </p:nvSpPr>
          <p:spPr>
            <a:xfrm rot="18900000">
              <a:off x="478188" y="2741565"/>
              <a:ext cx="732139" cy="7321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8900000">
              <a:off x="1444626" y="3204415"/>
              <a:ext cx="606878" cy="6068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18900000">
              <a:off x="1241886" y="3051907"/>
              <a:ext cx="377718" cy="3777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18900000">
              <a:off x="1210483" y="3663338"/>
              <a:ext cx="654565" cy="654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18900000">
              <a:off x="956846" y="3117753"/>
              <a:ext cx="654565" cy="654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18900000">
              <a:off x="1240646" y="2491941"/>
              <a:ext cx="841610" cy="84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1024"/>
          <p:cNvGrpSpPr/>
          <p:nvPr userDrawn="1"/>
        </p:nvGrpSpPr>
        <p:grpSpPr>
          <a:xfrm>
            <a:off x="10944225" y="5735993"/>
            <a:ext cx="845241" cy="620356"/>
            <a:chOff x="7789817" y="4257180"/>
            <a:chExt cx="845241" cy="620356"/>
          </a:xfrm>
        </p:grpSpPr>
        <p:grpSp>
          <p:nvGrpSpPr>
            <p:cNvPr id="25" name="组合 6"/>
            <p:cNvGrpSpPr/>
            <p:nvPr/>
          </p:nvGrpSpPr>
          <p:grpSpPr>
            <a:xfrm>
              <a:off x="8306276" y="4330865"/>
              <a:ext cx="328782" cy="303293"/>
              <a:chOff x="8349677" y="4284250"/>
              <a:chExt cx="600042" cy="553523"/>
            </a:xfrm>
          </p:grpSpPr>
          <p:sp>
            <p:nvSpPr>
              <p:cNvPr id="29" name="矩形 28"/>
              <p:cNvSpPr/>
              <p:nvPr/>
            </p:nvSpPr>
            <p:spPr>
              <a:xfrm rot="18900000">
                <a:off x="8349677" y="4284250"/>
                <a:ext cx="272026" cy="272026"/>
              </a:xfrm>
              <a:prstGeom prst="rect">
                <a:avLst/>
              </a:prstGeom>
              <a:solidFill>
                <a:srgbClr val="2730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 rot="18900000">
                <a:off x="8724654" y="4612708"/>
                <a:ext cx="225065" cy="2250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 rot="8100000">
              <a:off x="7789817" y="4339105"/>
              <a:ext cx="264135" cy="264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8100000">
              <a:off x="8102733" y="4745468"/>
              <a:ext cx="132068" cy="132068"/>
            </a:xfrm>
            <a:prstGeom prst="rect">
              <a:avLst/>
            </a:prstGeom>
            <a:solidFill>
              <a:srgbClr val="2730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8100000">
              <a:off x="7916345" y="4257180"/>
              <a:ext cx="132068" cy="132068"/>
            </a:xfrm>
            <a:prstGeom prst="rect">
              <a:avLst/>
            </a:prstGeom>
            <a:solidFill>
              <a:srgbClr val="2730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1029"/>
          <p:cNvGrpSpPr/>
          <p:nvPr userDrawn="1"/>
        </p:nvGrpSpPr>
        <p:grpSpPr>
          <a:xfrm>
            <a:off x="3346029" y="-367929"/>
            <a:ext cx="1237092" cy="1436232"/>
            <a:chOff x="3288977" y="-263355"/>
            <a:chExt cx="1237092" cy="1436232"/>
          </a:xfrm>
        </p:grpSpPr>
        <p:cxnSp>
          <p:nvCxnSpPr>
            <p:cNvPr id="32" name="直接连接符 1028"/>
            <p:cNvCxnSpPr/>
            <p:nvPr/>
          </p:nvCxnSpPr>
          <p:spPr>
            <a:xfrm flipV="1">
              <a:off x="3685663" y="-263355"/>
              <a:ext cx="840406" cy="840406"/>
            </a:xfrm>
            <a:prstGeom prst="line">
              <a:avLst/>
            </a:prstGeom>
            <a:ln w="12700">
              <a:solidFill>
                <a:srgbClr val="2730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57"/>
            <p:cNvCxnSpPr/>
            <p:nvPr/>
          </p:nvCxnSpPr>
          <p:spPr>
            <a:xfrm flipV="1">
              <a:off x="3288977" y="332471"/>
              <a:ext cx="840406" cy="84040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59"/>
          <p:cNvCxnSpPr/>
          <p:nvPr userDrawn="1"/>
        </p:nvCxnSpPr>
        <p:spPr>
          <a:xfrm flipV="1">
            <a:off x="401078" y="4725733"/>
            <a:ext cx="840406" cy="840406"/>
          </a:xfrm>
          <a:prstGeom prst="line">
            <a:avLst/>
          </a:prstGeom>
          <a:ln w="12700">
            <a:solidFill>
              <a:srgbClr val="2730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 rot="18900000">
            <a:off x="1044499" y="3248316"/>
            <a:ext cx="393968" cy="393968"/>
          </a:xfrm>
          <a:prstGeom prst="rect">
            <a:avLst/>
          </a:prstGeom>
          <a:solidFill>
            <a:srgbClr val="2730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標題 2"/>
          <p:cNvSpPr>
            <a:spLocks noGrp="1"/>
          </p:cNvSpPr>
          <p:nvPr>
            <p:ph type="ctrTitle"/>
          </p:nvPr>
        </p:nvSpPr>
        <p:spPr>
          <a:xfrm>
            <a:off x="4141028" y="2405334"/>
            <a:ext cx="7275534" cy="1102519"/>
          </a:xfrm>
        </p:spPr>
        <p:txBody>
          <a:bodyPr>
            <a:normAutofit/>
          </a:bodyPr>
          <a:lstStyle>
            <a:lvl1pPr algn="r">
              <a:defRPr sz="4800"/>
            </a:lvl1pPr>
          </a:lstStyle>
          <a:p>
            <a:pPr algn="r"/>
            <a:endParaRPr lang="zh-TW" altLang="en-US" dirty="0"/>
          </a:p>
        </p:txBody>
      </p:sp>
      <p:sp>
        <p:nvSpPr>
          <p:cNvPr id="37" name="副標題 7"/>
          <p:cNvSpPr>
            <a:spLocks noGrp="1"/>
          </p:cNvSpPr>
          <p:nvPr>
            <p:ph type="subTitle" idx="1"/>
          </p:nvPr>
        </p:nvSpPr>
        <p:spPr>
          <a:xfrm>
            <a:off x="4141028" y="3677957"/>
            <a:ext cx="7275534" cy="643582"/>
          </a:xfrm>
        </p:spPr>
        <p:txBody>
          <a:bodyPr>
            <a:normAutofit/>
          </a:bodyPr>
          <a:lstStyle>
            <a:lvl1pPr marL="0" indent="0" algn="r">
              <a:buNone/>
              <a:defRPr sz="4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630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5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3930" y="365125"/>
            <a:ext cx="9644095" cy="118903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23930" y="1666876"/>
            <a:ext cx="9644095" cy="45100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组合 726">
            <a:extLst>
              <a:ext uri="{FF2B5EF4-FFF2-40B4-BE49-F238E27FC236}">
                <a16:creationId xmlns:a16="http://schemas.microsoft.com/office/drawing/2014/main" id="{B593CFD7-C733-4DE5-9655-30F4BA8B3C8F}"/>
              </a:ext>
            </a:extLst>
          </p:cNvPr>
          <p:cNvGrpSpPr/>
          <p:nvPr userDrawn="1"/>
        </p:nvGrpSpPr>
        <p:grpSpPr>
          <a:xfrm rot="2181050">
            <a:off x="312210" y="339664"/>
            <a:ext cx="796804" cy="845023"/>
            <a:chOff x="1935287" y="2046176"/>
            <a:chExt cx="836513" cy="80781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D884D0-0E3D-47D5-AFA8-45D8552E5941}"/>
                </a:ext>
              </a:extLst>
            </p:cNvPr>
            <p:cNvSpPr/>
            <p:nvPr/>
          </p:nvSpPr>
          <p:spPr>
            <a:xfrm rot="16200000">
              <a:off x="2676139" y="2171589"/>
              <a:ext cx="127547" cy="637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728">
              <a:extLst>
                <a:ext uri="{FF2B5EF4-FFF2-40B4-BE49-F238E27FC236}">
                  <a16:creationId xmlns:a16="http://schemas.microsoft.com/office/drawing/2014/main" id="{7CC9D096-3BC6-406E-9486-DEA520C7A9A7}"/>
                </a:ext>
              </a:extLst>
            </p:cNvPr>
            <p:cNvGrpSpPr/>
            <p:nvPr/>
          </p:nvGrpSpPr>
          <p:grpSpPr>
            <a:xfrm rot="18900000">
              <a:off x="1935287" y="2046176"/>
              <a:ext cx="710318" cy="807813"/>
              <a:chOff x="1935287" y="2046176"/>
              <a:chExt cx="710318" cy="807813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A472EA0-16E1-486B-9728-917D16C68205}"/>
                  </a:ext>
                </a:extLst>
              </p:cNvPr>
              <p:cNvSpPr/>
              <p:nvPr/>
            </p:nvSpPr>
            <p:spPr>
              <a:xfrm rot="18900000">
                <a:off x="1935287" y="2156715"/>
                <a:ext cx="324208" cy="3242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1030862-6EC8-480D-9FF4-37D1F3774A0C}"/>
                  </a:ext>
                </a:extLst>
              </p:cNvPr>
              <p:cNvSpPr/>
              <p:nvPr/>
            </p:nvSpPr>
            <p:spPr>
              <a:xfrm rot="18900000">
                <a:off x="2363248" y="2361675"/>
                <a:ext cx="268739" cy="2687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26A05D5-FE82-4CE7-AC51-E52A1471466F}"/>
                  </a:ext>
                </a:extLst>
              </p:cNvPr>
              <p:cNvSpPr/>
              <p:nvPr/>
            </p:nvSpPr>
            <p:spPr>
              <a:xfrm rot="18900000">
                <a:off x="2273470" y="2294141"/>
                <a:ext cx="167263" cy="167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EC892DD-9664-4B4E-A655-DFFAA5F5DAC5}"/>
                  </a:ext>
                </a:extLst>
              </p:cNvPr>
              <p:cNvSpPr/>
              <p:nvPr/>
            </p:nvSpPr>
            <p:spPr>
              <a:xfrm rot="18900000">
                <a:off x="2147249" y="2323299"/>
                <a:ext cx="289856" cy="2898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E9AC6F7-9BEF-4197-B429-93A905899E9C}"/>
                  </a:ext>
                </a:extLst>
              </p:cNvPr>
              <p:cNvSpPr/>
              <p:nvPr/>
            </p:nvSpPr>
            <p:spPr>
              <a:xfrm rot="18900000">
                <a:off x="2124819" y="2380998"/>
                <a:ext cx="174458" cy="174458"/>
              </a:xfrm>
              <a:prstGeom prst="rect">
                <a:avLst/>
              </a:prstGeom>
              <a:solidFill>
                <a:srgbClr val="27304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349C930-FD9D-4DD9-A2F1-F6EA932FA837}"/>
                  </a:ext>
                </a:extLst>
              </p:cNvPr>
              <p:cNvSpPr/>
              <p:nvPr/>
            </p:nvSpPr>
            <p:spPr>
              <a:xfrm rot="18900000">
                <a:off x="2272921" y="2046176"/>
                <a:ext cx="372684" cy="372684"/>
              </a:xfrm>
              <a:prstGeom prst="rect">
                <a:avLst/>
              </a:prstGeom>
              <a:solidFill>
                <a:srgbClr val="2730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7E0B41E-1D96-4937-8BE9-7F2108387FCB}"/>
                  </a:ext>
                </a:extLst>
              </p:cNvPr>
              <p:cNvSpPr/>
              <p:nvPr/>
            </p:nvSpPr>
            <p:spPr>
              <a:xfrm rot="18900000">
                <a:off x="2233710" y="2575444"/>
                <a:ext cx="278545" cy="2785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736">
            <a:extLst>
              <a:ext uri="{FF2B5EF4-FFF2-40B4-BE49-F238E27FC236}">
                <a16:creationId xmlns:a16="http://schemas.microsoft.com/office/drawing/2014/main" id="{AC6B9E99-34AE-4961-8BF3-FE95BF43369D}"/>
              </a:ext>
            </a:extLst>
          </p:cNvPr>
          <p:cNvGrpSpPr/>
          <p:nvPr userDrawn="1"/>
        </p:nvGrpSpPr>
        <p:grpSpPr>
          <a:xfrm>
            <a:off x="10963275" y="5734051"/>
            <a:ext cx="1066346" cy="935488"/>
            <a:chOff x="7789817" y="4257180"/>
            <a:chExt cx="845241" cy="620356"/>
          </a:xfrm>
        </p:grpSpPr>
        <p:grpSp>
          <p:nvGrpSpPr>
            <p:cNvPr id="18" name="组合 737">
              <a:extLst>
                <a:ext uri="{FF2B5EF4-FFF2-40B4-BE49-F238E27FC236}">
                  <a16:creationId xmlns:a16="http://schemas.microsoft.com/office/drawing/2014/main" id="{C61CCA36-103E-4084-8192-3B60146EF6DC}"/>
                </a:ext>
              </a:extLst>
            </p:cNvPr>
            <p:cNvGrpSpPr/>
            <p:nvPr/>
          </p:nvGrpSpPr>
          <p:grpSpPr>
            <a:xfrm>
              <a:off x="8306276" y="4330865"/>
              <a:ext cx="328782" cy="303293"/>
              <a:chOff x="8349677" y="4284250"/>
              <a:chExt cx="600042" cy="553523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A8B6289-1D5E-4231-B179-87567C06803C}"/>
                  </a:ext>
                </a:extLst>
              </p:cNvPr>
              <p:cNvSpPr/>
              <p:nvPr/>
            </p:nvSpPr>
            <p:spPr>
              <a:xfrm rot="18900000">
                <a:off x="8349677" y="4284250"/>
                <a:ext cx="272026" cy="272026"/>
              </a:xfrm>
              <a:prstGeom prst="rect">
                <a:avLst/>
              </a:prstGeom>
              <a:solidFill>
                <a:srgbClr val="2730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7278CC7-8768-4702-957F-E2945F8868B3}"/>
                  </a:ext>
                </a:extLst>
              </p:cNvPr>
              <p:cNvSpPr/>
              <p:nvPr/>
            </p:nvSpPr>
            <p:spPr>
              <a:xfrm rot="18900000">
                <a:off x="8724654" y="4612708"/>
                <a:ext cx="225065" cy="2250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2B7A504-13FA-4DF2-8418-211D770FCA2E}"/>
                </a:ext>
              </a:extLst>
            </p:cNvPr>
            <p:cNvSpPr/>
            <p:nvPr/>
          </p:nvSpPr>
          <p:spPr>
            <a:xfrm rot="8100000">
              <a:off x="7789817" y="4339105"/>
              <a:ext cx="264135" cy="264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4340827-5015-4606-9130-3D866F679BBB}"/>
                </a:ext>
              </a:extLst>
            </p:cNvPr>
            <p:cNvSpPr/>
            <p:nvPr/>
          </p:nvSpPr>
          <p:spPr>
            <a:xfrm rot="8100000">
              <a:off x="8102733" y="4745468"/>
              <a:ext cx="132068" cy="132068"/>
            </a:xfrm>
            <a:prstGeom prst="rect">
              <a:avLst/>
            </a:prstGeom>
            <a:solidFill>
              <a:srgbClr val="2730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2E4F933-CDFD-473B-A9F1-AADB5AA9B27A}"/>
                </a:ext>
              </a:extLst>
            </p:cNvPr>
            <p:cNvSpPr/>
            <p:nvPr/>
          </p:nvSpPr>
          <p:spPr>
            <a:xfrm rot="8100000">
              <a:off x="7916345" y="4257180"/>
              <a:ext cx="132068" cy="132068"/>
            </a:xfrm>
            <a:prstGeom prst="rect">
              <a:avLst/>
            </a:prstGeom>
            <a:solidFill>
              <a:srgbClr val="2730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16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63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588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1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0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23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14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6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6B30-4B52-4B82-B0EB-F4F6D7CCFF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1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23930" y="365126"/>
            <a:ext cx="9644095" cy="98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23930" y="1458836"/>
            <a:ext cx="9644095" cy="4718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2393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DE89B-FBD9-4E23-BEEB-B0C8819124B3}" type="datetimeFigureOut">
              <a:rPr lang="zh-TW" altLang="en-US" smtClean="0"/>
              <a:t>2022/5/11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010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124825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86B30-4B52-4B82-B0EB-F4F6D7CCFFDC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464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ML" TargetMode="External"/><Relationship Id="rId2" Type="http://schemas.openxmlformats.org/officeDocument/2006/relationships/hyperlink" Target="https://en.wikipedia.org/wiki/Cascading_Style_Sheet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網站應用整合開發</a:t>
            </a: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實作</a:t>
            </a:r>
            <a:r>
              <a:rPr lang="en-US" altLang="zh-TW" dirty="0"/>
              <a:t>-</a:t>
            </a:r>
            <a:r>
              <a:rPr lang="zh-TW" altLang="en-US" dirty="0"/>
              <a:t>帳號註冊、登入網頁</a:t>
            </a:r>
            <a:r>
              <a:rPr lang="en-US" altLang="zh-TW" dirty="0"/>
              <a:t>UI</a:t>
            </a:r>
            <a:r>
              <a:rPr lang="zh-TW" altLang="en-US" dirty="0"/>
              <a:t>優化</a:t>
            </a:r>
          </a:p>
        </p:txBody>
      </p:sp>
    </p:spTree>
    <p:extLst>
      <p:ext uri="{BB962C8B-B14F-4D97-AF65-F5344CB8AC3E}">
        <p14:creationId xmlns:p14="http://schemas.microsoft.com/office/powerpoint/2010/main" val="32633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網頁頂部</a:t>
            </a:r>
            <a:r>
              <a:rPr lang="en-US" altLang="zh-TW" dirty="0"/>
              <a:t>(Master Page)</a:t>
            </a:r>
            <a:r>
              <a:rPr lang="zh-TW" altLang="en-US" dirty="0" smtClean="0"/>
              <a:t>選單結構切分</a:t>
            </a:r>
            <a:endParaRPr lang="zh-TW" altLang="en-US" dirty="0"/>
          </a:p>
        </p:txBody>
      </p:sp>
      <p:pic>
        <p:nvPicPr>
          <p:cNvPr id="5" name="內容版面配置區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01" y="1514773"/>
            <a:ext cx="10099952" cy="17756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6000" y="1514773"/>
            <a:ext cx="10099953" cy="641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95999" y="2221089"/>
            <a:ext cx="10099954" cy="735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276139" y="2267981"/>
            <a:ext cx="5516169" cy="6418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340645" y="2332457"/>
            <a:ext cx="1583047" cy="51288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66868" y="2332457"/>
            <a:ext cx="1583047" cy="51288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76834" y="2326421"/>
            <a:ext cx="1809966" cy="51288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31167" y="1554162"/>
            <a:ext cx="1650486" cy="54090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9891345" y="1565241"/>
            <a:ext cx="1134269" cy="54090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98" y="3164705"/>
            <a:ext cx="5386186" cy="338126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65299" y="3146511"/>
            <a:ext cx="5386186" cy="1785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165298" y="4932485"/>
            <a:ext cx="5386186" cy="1613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416381" y="3354941"/>
            <a:ext cx="4496695" cy="89174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16381" y="4265442"/>
            <a:ext cx="4496695" cy="49998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416382" y="5107897"/>
            <a:ext cx="5059404" cy="12137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011791" y="5451230"/>
            <a:ext cx="4402447" cy="53633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6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網頁頂部</a:t>
            </a:r>
            <a:r>
              <a:rPr lang="en-US" altLang="zh-TW" dirty="0"/>
              <a:t>(Master Page)</a:t>
            </a:r>
            <a:r>
              <a:rPr lang="zh-TW" altLang="en-US" dirty="0" smtClean="0"/>
              <a:t>選單樣式設定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38"/>
          <a:stretch/>
        </p:blipFill>
        <p:spPr>
          <a:xfrm>
            <a:off x="1856976" y="1572356"/>
            <a:ext cx="5386186" cy="17941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56977" y="1554162"/>
            <a:ext cx="5386186" cy="1785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108059" y="1762592"/>
            <a:ext cx="4496695" cy="89174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08059" y="2673093"/>
            <a:ext cx="4496695" cy="49998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06" y="1396939"/>
            <a:ext cx="2460948" cy="5330215"/>
          </a:xfrm>
          <a:prstGeom prst="rect">
            <a:avLst/>
          </a:prstGeom>
        </p:spPr>
      </p:pic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69" y="4429353"/>
            <a:ext cx="6611273" cy="1991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10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網頁頂部</a:t>
            </a:r>
            <a:r>
              <a:rPr lang="en-US" altLang="zh-TW" dirty="0"/>
              <a:t>(Master Page)</a:t>
            </a:r>
            <a:r>
              <a:rPr lang="zh-TW" altLang="en-US" dirty="0"/>
              <a:t>選單樣式設定</a:t>
            </a: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889" y="1911583"/>
            <a:ext cx="2793541" cy="415981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1"/>
          <a:stretch/>
        </p:blipFill>
        <p:spPr>
          <a:xfrm>
            <a:off x="1689922" y="1978270"/>
            <a:ext cx="5386186" cy="16134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89922" y="1978270"/>
            <a:ext cx="5386186" cy="1613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941006" y="2153682"/>
            <a:ext cx="5059404" cy="12137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36415" y="2497015"/>
            <a:ext cx="4402447" cy="53633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2" y="3991490"/>
            <a:ext cx="6601746" cy="2181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5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滑鼠觸摸效果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:hover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transition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62" y="1510751"/>
            <a:ext cx="5161361" cy="43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 Reset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 </a:t>
            </a:r>
            <a:r>
              <a:rPr lang="en-US" altLang="zh-TW" b="1" dirty="0"/>
              <a:t>reset stylesheet</a:t>
            </a:r>
            <a:r>
              <a:rPr lang="en-US" altLang="zh-TW" dirty="0"/>
              <a:t> (or </a:t>
            </a:r>
            <a:r>
              <a:rPr lang="en-US" altLang="zh-TW" b="1" dirty="0"/>
              <a:t>CSS reset</a:t>
            </a:r>
            <a:r>
              <a:rPr lang="en-US" altLang="zh-TW" dirty="0"/>
              <a:t>) is a collection of </a:t>
            </a:r>
            <a:r>
              <a:rPr lang="en-US" altLang="zh-TW" dirty="0">
                <a:hlinkClick r:id="rId2" tooltip="Cascading Style Sheets"/>
              </a:rPr>
              <a:t>CSS rules</a:t>
            </a:r>
            <a:r>
              <a:rPr lang="en-US" altLang="zh-TW" dirty="0"/>
              <a:t> used to clear the browser's default formatting of </a:t>
            </a:r>
            <a:r>
              <a:rPr lang="en-US" altLang="zh-TW" dirty="0">
                <a:hlinkClick r:id="rId3" tooltip="HTML"/>
              </a:rPr>
              <a:t>HTML</a:t>
            </a:r>
            <a:r>
              <a:rPr lang="en-US" altLang="zh-TW" dirty="0"/>
              <a:t> elements, removing potential inconsistencies between different browsers.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https://meyerweb.com/eric/tools/css/reset/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3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8" r="17079"/>
          <a:stretch/>
        </p:blipFill>
        <p:spPr>
          <a:xfrm>
            <a:off x="749146" y="1095749"/>
            <a:ext cx="4360984" cy="4105848"/>
          </a:xfr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1"/>
          <a:stretch/>
        </p:blipFill>
        <p:spPr>
          <a:xfrm>
            <a:off x="6274577" y="171695"/>
            <a:ext cx="5500540" cy="59539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42452" y="5316705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CSS </a:t>
            </a:r>
            <a:r>
              <a:rPr lang="en-US" altLang="zh-TW" dirty="0" smtClean="0">
                <a:solidFill>
                  <a:srgbClr val="FF0000"/>
                </a:solidFill>
              </a:rPr>
              <a:t>Reset </a:t>
            </a:r>
            <a:r>
              <a:rPr lang="zh-TW" altLang="en-US" dirty="0" smtClean="0">
                <a:solidFill>
                  <a:srgbClr val="FF0000"/>
                </a:solidFill>
              </a:rPr>
              <a:t>前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25314" y="6134415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CSS </a:t>
            </a:r>
            <a:r>
              <a:rPr lang="en-US" altLang="zh-TW" dirty="0" smtClean="0">
                <a:solidFill>
                  <a:srgbClr val="FF0000"/>
                </a:solidFill>
              </a:rPr>
              <a:t>Reset </a:t>
            </a:r>
            <a:r>
              <a:rPr lang="zh-TW" altLang="en-US" dirty="0" smtClean="0">
                <a:solidFill>
                  <a:srgbClr val="FF0000"/>
                </a:solidFill>
              </a:rPr>
              <a:t>後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5187462" y="2971800"/>
            <a:ext cx="1019907" cy="6682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7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實作完的成果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06" y="2755176"/>
            <a:ext cx="9812119" cy="1629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Background(</a:t>
            </a:r>
            <a:r>
              <a:rPr lang="zh-TW" altLang="en-US" dirty="0" smtClean="0"/>
              <a:t>背景</a:t>
            </a:r>
            <a:r>
              <a:rPr lang="en-US" altLang="zh-TW" dirty="0" smtClean="0"/>
              <a:t>)</a:t>
            </a:r>
            <a:r>
              <a:rPr lang="zh-TW" altLang="en-US" dirty="0" smtClean="0"/>
              <a:t>相關設定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background-color</a:t>
            </a:r>
          </a:p>
          <a:p>
            <a:r>
              <a:rPr lang="en-US" altLang="zh-TW" dirty="0" smtClean="0"/>
              <a:t>background-image</a:t>
            </a:r>
          </a:p>
          <a:p>
            <a:r>
              <a:rPr lang="en-US" altLang="zh-TW" dirty="0"/>
              <a:t>background-size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" y="3400998"/>
            <a:ext cx="11719751" cy="30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2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Position(</a:t>
            </a:r>
            <a:r>
              <a:rPr lang="zh-TW" altLang="en-US" dirty="0" smtClean="0"/>
              <a:t>定位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relative</a:t>
            </a:r>
            <a:endParaRPr lang="en-US" altLang="zh-TW" dirty="0" smtClean="0"/>
          </a:p>
          <a:p>
            <a:r>
              <a:rPr lang="en-US" altLang="zh-TW" dirty="0" smtClean="0"/>
              <a:t>absolute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2" y="767141"/>
            <a:ext cx="2803084" cy="58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5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zh-TW" altLang="en-US" dirty="0" smtClean="0"/>
              <a:t>網頁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"/>
          <a:stretch/>
        </p:blipFill>
        <p:spPr>
          <a:xfrm>
            <a:off x="639659" y="2813538"/>
            <a:ext cx="3305828" cy="167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/>
          <a:stretch/>
        </p:blipFill>
        <p:spPr>
          <a:xfrm>
            <a:off x="5002823" y="1670606"/>
            <a:ext cx="6969368" cy="4287061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100482" y="3402622"/>
            <a:ext cx="747346" cy="49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71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簡報大綱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223930" y="1666876"/>
            <a:ext cx="6240739" cy="479547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CSS</a:t>
            </a:r>
            <a:r>
              <a:rPr lang="zh-TW" altLang="en-US" sz="2400" dirty="0"/>
              <a:t>基礎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CSS</a:t>
            </a:r>
            <a:r>
              <a:rPr lang="zh-TW" altLang="en-US" sz="2000" dirty="0"/>
              <a:t>選取器</a:t>
            </a:r>
            <a:endParaRPr lang="en-US" altLang="zh-TW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000" dirty="0"/>
              <a:t>文字設定</a:t>
            </a:r>
            <a:endParaRPr lang="en-US" altLang="zh-TW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000" dirty="0"/>
              <a:t>盒模型</a:t>
            </a:r>
            <a:endParaRPr lang="en-US" altLang="zh-TW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000" dirty="0"/>
              <a:t>背景設定</a:t>
            </a:r>
            <a:endParaRPr lang="en-US" altLang="zh-TW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 smtClean="0"/>
              <a:t>Display(</a:t>
            </a:r>
            <a:r>
              <a:rPr lang="zh-TW" altLang="en-US" sz="2000" dirty="0" smtClean="0"/>
              <a:t>顯示</a:t>
            </a:r>
            <a:r>
              <a:rPr lang="en-US" altLang="zh-TW" sz="2000" dirty="0" smtClean="0"/>
              <a:t>)</a:t>
            </a:r>
            <a:endParaRPr lang="en-US" altLang="zh-TW" sz="2000" dirty="0"/>
          </a:p>
          <a:p>
            <a:endParaRPr lang="en-US" altLang="zh-TW" dirty="0" smtClean="0"/>
          </a:p>
          <a:p>
            <a:r>
              <a:rPr lang="en-US" altLang="zh-TW" dirty="0" smtClean="0"/>
              <a:t>UI</a:t>
            </a:r>
            <a:r>
              <a:rPr lang="zh-TW" altLang="en-US" dirty="0"/>
              <a:t>優化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網頁頂部</a:t>
            </a:r>
            <a:r>
              <a:rPr lang="en-US" altLang="zh-TW" dirty="0"/>
              <a:t>(Master </a:t>
            </a:r>
            <a:r>
              <a:rPr lang="en-US" altLang="zh-TW" dirty="0" smtClean="0"/>
              <a:t>Page)</a:t>
            </a:r>
            <a:r>
              <a:rPr lang="zh-TW" altLang="en-US" dirty="0" smtClean="0"/>
              <a:t>選單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登入網頁</a:t>
            </a:r>
            <a:endParaRPr lang="en-US" altLang="zh-TW" dirty="0" smtClean="0"/>
          </a:p>
          <a:p>
            <a:pPr lvl="1"/>
            <a:r>
              <a:rPr lang="zh-TW" altLang="en-US" dirty="0"/>
              <a:t>註冊</a:t>
            </a:r>
            <a:r>
              <a:rPr lang="zh-TW" altLang="en-US" dirty="0" smtClean="0"/>
              <a:t>網頁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7" name="內容版面配置區 5"/>
          <p:cNvSpPr txBox="1">
            <a:spLocks/>
          </p:cNvSpPr>
          <p:nvPr/>
        </p:nvSpPr>
        <p:spPr>
          <a:xfrm>
            <a:off x="3223281" y="2018569"/>
            <a:ext cx="2984088" cy="1964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TW" sz="2000" dirty="0" smtClean="0"/>
              <a:t>Position(</a:t>
            </a:r>
            <a:r>
              <a:rPr lang="zh-TW" altLang="en-US" sz="2000" dirty="0" smtClean="0"/>
              <a:t>定位</a:t>
            </a:r>
            <a:r>
              <a:rPr lang="en-US" altLang="zh-TW" sz="2000" dirty="0" smtClean="0"/>
              <a:t>)</a:t>
            </a:r>
            <a:endParaRPr lang="zh-TW" alt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動畫效果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僞</a:t>
            </a:r>
            <a:r>
              <a:rPr lang="zh-TW" altLang="en-US" sz="2000" dirty="0"/>
              <a:t>類</a:t>
            </a:r>
          </a:p>
          <a:p>
            <a:endParaRPr lang="en-US" altLang="zh-TW" sz="2400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417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登入網頁</a:t>
            </a: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08" y="1869645"/>
            <a:ext cx="8970065" cy="3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登入網頁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31"/>
          <a:stretch/>
        </p:blipFill>
        <p:spPr>
          <a:xfrm>
            <a:off x="7391510" y="1554162"/>
            <a:ext cx="4331549" cy="48006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35" y="1456806"/>
            <a:ext cx="5862027" cy="512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5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登入網頁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5"/>
          <a:stretch/>
        </p:blipFill>
        <p:spPr>
          <a:xfrm>
            <a:off x="7403447" y="1554162"/>
            <a:ext cx="4237457" cy="458958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"/>
          <a:stretch/>
        </p:blipFill>
        <p:spPr>
          <a:xfrm>
            <a:off x="970111" y="1373921"/>
            <a:ext cx="5832937" cy="5035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5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Display(</a:t>
            </a:r>
            <a:r>
              <a:rPr lang="zh-TW" altLang="en-US" dirty="0"/>
              <a:t>顯示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Flex</a:t>
            </a:r>
          </a:p>
          <a:p>
            <a:pPr lvl="1"/>
            <a:r>
              <a:rPr lang="en-US" altLang="zh-TW" dirty="0"/>
              <a:t>flex-wrap: wrap</a:t>
            </a:r>
            <a:r>
              <a:rPr lang="en-US" altLang="zh-TW" dirty="0" smtClean="0"/>
              <a:t>;</a:t>
            </a:r>
          </a:p>
          <a:p>
            <a:pPr lvl="1"/>
            <a:r>
              <a:rPr lang="en-US" altLang="zh-TW" dirty="0" smtClean="0"/>
              <a:t>justify-content;</a:t>
            </a:r>
          </a:p>
          <a:p>
            <a:pPr lvl="1"/>
            <a:r>
              <a:rPr lang="en-US" altLang="zh-TW" dirty="0"/>
              <a:t>align-items</a:t>
            </a:r>
            <a:endParaRPr lang="zh-TW" alt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77" y="695873"/>
            <a:ext cx="3277885" cy="57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7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註冊網頁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78" y="1171108"/>
            <a:ext cx="6484797" cy="5686892"/>
          </a:xfrm>
        </p:spPr>
      </p:pic>
    </p:spTree>
    <p:extLst>
      <p:ext uri="{BB962C8B-B14F-4D97-AF65-F5344CB8AC3E}">
        <p14:creationId xmlns:p14="http://schemas.microsoft.com/office/powerpoint/2010/main" val="42924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註冊網頁</a:t>
            </a:r>
            <a:endParaRPr lang="zh-TW" altLang="en-US" dirty="0"/>
          </a:p>
        </p:txBody>
      </p:sp>
      <p:pic>
        <p:nvPicPr>
          <p:cNvPr id="6" name="內容版面配置區 5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24" y="1067809"/>
            <a:ext cx="6484797" cy="5686892"/>
          </a:xfrm>
        </p:spPr>
      </p:pic>
      <p:sp>
        <p:nvSpPr>
          <p:cNvPr id="3" name="矩形 2"/>
          <p:cNvSpPr/>
          <p:nvPr/>
        </p:nvSpPr>
        <p:spPr>
          <a:xfrm>
            <a:off x="4607169" y="1855178"/>
            <a:ext cx="3420208" cy="395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07169" y="2459527"/>
            <a:ext cx="3420208" cy="597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07169" y="3202740"/>
            <a:ext cx="3420208" cy="597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607169" y="3933049"/>
            <a:ext cx="3420208" cy="597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07169" y="4707297"/>
            <a:ext cx="3420208" cy="597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607169" y="5409981"/>
            <a:ext cx="3420208" cy="597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30153" y="1685479"/>
            <a:ext cx="3860993" cy="4451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79424" y="1086781"/>
            <a:ext cx="6484797" cy="5689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15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926575"/>
            <a:ext cx="8004716" cy="537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8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30" y="906889"/>
            <a:ext cx="8238074" cy="554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2" y="1542728"/>
            <a:ext cx="4818185" cy="4794681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851009"/>
            <a:ext cx="6460119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8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58" y="1619062"/>
            <a:ext cx="3258066" cy="4112404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60" y="800179"/>
            <a:ext cx="6830547" cy="5750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 </a:t>
            </a:r>
            <a:r>
              <a:rPr lang="en-US" altLang="zh-TW" dirty="0" smtClean="0"/>
              <a:t>CSS </a:t>
            </a:r>
            <a:r>
              <a:rPr lang="zh-TW" altLang="en-US" dirty="0" smtClean="0"/>
              <a:t>選擇器</a:t>
            </a:r>
            <a:r>
              <a:rPr lang="en-US" altLang="zh-TW" dirty="0"/>
              <a:t>(selector)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23931" y="1666875"/>
            <a:ext cx="2038016" cy="5111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標籤選擇</a:t>
            </a:r>
            <a:r>
              <a:rPr lang="zh-TW" altLang="en-US" dirty="0" smtClean="0"/>
              <a:t>器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/>
              <a:t>A{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/>
              <a:t>}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類別選擇器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/>
              <a:t>.A{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/>
              <a:t>}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ID</a:t>
            </a:r>
            <a:r>
              <a:rPr lang="zh-TW" altLang="en-US" dirty="0"/>
              <a:t>選擇器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/>
              <a:t>#</a:t>
            </a:r>
            <a:r>
              <a:rPr lang="en-US" altLang="zh-TW" dirty="0"/>
              <a:t>A</a:t>
            </a:r>
            <a:r>
              <a:rPr lang="en-US" altLang="zh-TW" dirty="0" smtClean="0"/>
              <a:t>{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}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164623" y="1569670"/>
            <a:ext cx="321212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子對象選擇</a:t>
            </a:r>
            <a:r>
              <a:rPr lang="zh-TW" altLang="en-US" sz="2800" dirty="0" smtClean="0"/>
              <a:t>器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B{</a:t>
            </a:r>
          </a:p>
          <a:p>
            <a:pPr lvl="1"/>
            <a:r>
              <a:rPr lang="en-US" altLang="zh-TW" sz="2800" dirty="0" smtClean="0"/>
              <a:t>}</a:t>
            </a:r>
          </a:p>
          <a:p>
            <a:pPr lvl="1"/>
            <a:endParaRPr lang="en-US" altLang="zh-TW" sz="2800" dirty="0"/>
          </a:p>
          <a:p>
            <a:r>
              <a:rPr lang="zh-TW" altLang="en-US" sz="2800" dirty="0"/>
              <a:t>子對象選擇器</a:t>
            </a:r>
            <a:endParaRPr lang="en-US" altLang="zh-TW" sz="2800" dirty="0"/>
          </a:p>
          <a:p>
            <a:pPr lvl="1"/>
            <a:r>
              <a:rPr lang="en-US" altLang="zh-TW" sz="2800" dirty="0" smtClean="0"/>
              <a:t>A&gt;B{</a:t>
            </a:r>
            <a:endParaRPr lang="en-US" altLang="zh-TW" sz="2800" dirty="0"/>
          </a:p>
          <a:p>
            <a:pPr lvl="1"/>
            <a:r>
              <a:rPr lang="en-US" altLang="zh-TW" sz="2800" dirty="0" smtClean="0"/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7376746" y="1569670"/>
            <a:ext cx="297473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相鄰兄弟選擇器</a:t>
            </a:r>
            <a:endParaRPr lang="en-US" altLang="zh-TW" sz="2800" dirty="0"/>
          </a:p>
          <a:p>
            <a:pPr lvl="1"/>
            <a:r>
              <a:rPr lang="en-US" altLang="zh-TW" sz="2800" dirty="0"/>
              <a:t>A+B{</a:t>
            </a:r>
          </a:p>
          <a:p>
            <a:pPr lvl="1"/>
            <a:r>
              <a:rPr lang="en-US" altLang="zh-TW" sz="2800" dirty="0" smtClean="0"/>
              <a:t>}</a:t>
            </a:r>
          </a:p>
          <a:p>
            <a:pPr lvl="1"/>
            <a:endParaRPr lang="en-US" altLang="zh-TW" sz="2800" dirty="0" smtClean="0"/>
          </a:p>
          <a:p>
            <a:r>
              <a:rPr lang="zh-TW" altLang="en-US" sz="2800" dirty="0" smtClean="0"/>
              <a:t>一般兄弟</a:t>
            </a:r>
            <a:r>
              <a:rPr lang="zh-TW" altLang="en-US" sz="2800" dirty="0"/>
              <a:t>選擇器</a:t>
            </a:r>
            <a:endParaRPr lang="en-US" altLang="zh-TW" sz="2800" dirty="0"/>
          </a:p>
          <a:p>
            <a:pPr lvl="1"/>
            <a:r>
              <a:rPr lang="en-US" altLang="zh-TW" sz="2800" dirty="0" smtClean="0"/>
              <a:t>A~B</a:t>
            </a:r>
            <a:r>
              <a:rPr lang="en-US" altLang="zh-TW" sz="2800" dirty="0"/>
              <a:t>{</a:t>
            </a:r>
          </a:p>
          <a:p>
            <a:pPr lvl="1"/>
            <a:r>
              <a:rPr lang="en-US" altLang="zh-TW" sz="2800" dirty="0"/>
              <a:t>}</a:t>
            </a:r>
          </a:p>
          <a:p>
            <a:pPr lvl="1"/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5689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39" y="2017260"/>
            <a:ext cx="3384845" cy="4090566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07" y="756138"/>
            <a:ext cx="6783768" cy="5817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56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zh-TW" altLang="en-US" dirty="0"/>
              <a:t>基本 </a:t>
            </a:r>
            <a:r>
              <a:rPr lang="en-US" altLang="zh-TW" dirty="0"/>
              <a:t>CSS </a:t>
            </a:r>
            <a:r>
              <a:rPr lang="zh-TW" altLang="en-US" dirty="0"/>
              <a:t>選擇器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10454" y="1666876"/>
            <a:ext cx="6357571" cy="4510088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選擇</a:t>
            </a:r>
            <a:r>
              <a:rPr lang="zh-TW" altLang="en-US" dirty="0"/>
              <a:t>全部</a:t>
            </a:r>
            <a:r>
              <a:rPr lang="en-US" altLang="zh-TW" dirty="0" smtClean="0"/>
              <a:t>div</a:t>
            </a:r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box</a:t>
            </a:r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ID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box2</a:t>
            </a:r>
          </a:p>
          <a:p>
            <a:endParaRPr lang="en-US" altLang="zh-TW" dirty="0"/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ID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box2</a:t>
            </a:r>
            <a:r>
              <a:rPr lang="zh-TW" altLang="en-US" dirty="0" smtClean="0"/>
              <a:t>裡面全部</a:t>
            </a:r>
            <a:r>
              <a:rPr lang="en-US" altLang="zh-TW" dirty="0" err="1" smtClean="0"/>
              <a:t>ul</a:t>
            </a:r>
            <a:r>
              <a:rPr lang="zh-TW" altLang="en-US" dirty="0" smtClean="0"/>
              <a:t>的標籤</a:t>
            </a:r>
            <a:endParaRPr lang="en-US" altLang="zh-TW" dirty="0" smtClean="0"/>
          </a:p>
          <a:p>
            <a:r>
              <a:rPr lang="zh-TW" altLang="en-US" dirty="0" smtClean="0"/>
              <a:t>選擇</a:t>
            </a:r>
            <a:r>
              <a:rPr lang="en-US" altLang="zh-TW" dirty="0"/>
              <a:t>class</a:t>
            </a:r>
            <a:r>
              <a:rPr lang="zh-TW" altLang="en-US" dirty="0"/>
              <a:t>為</a:t>
            </a:r>
            <a:r>
              <a:rPr lang="en-US" altLang="zh-TW" dirty="0" smtClean="0"/>
              <a:t>box</a:t>
            </a:r>
            <a:r>
              <a:rPr lang="zh-TW" altLang="en-US" dirty="0" smtClean="0"/>
              <a:t>裡面子層為</a:t>
            </a:r>
            <a:r>
              <a:rPr lang="en-US" altLang="zh-TW" dirty="0" err="1" smtClean="0"/>
              <a:t>ul</a:t>
            </a:r>
            <a:r>
              <a:rPr lang="zh-TW" altLang="en-US" dirty="0"/>
              <a:t>的</a:t>
            </a:r>
            <a:r>
              <a:rPr lang="zh-TW" altLang="en-US" dirty="0" smtClean="0"/>
              <a:t>標籤</a:t>
            </a:r>
            <a:endParaRPr lang="zh-TW" altLang="en-US" dirty="0"/>
          </a:p>
          <a:p>
            <a:endParaRPr lang="en-US" altLang="zh-TW" dirty="0" smtClean="0"/>
          </a:p>
          <a:p>
            <a:r>
              <a:rPr lang="zh-TW" altLang="en-US" dirty="0" smtClean="0"/>
              <a:t>選擇</a:t>
            </a:r>
            <a:r>
              <a:rPr lang="zh-TW" altLang="en-US" dirty="0"/>
              <a:t>與</a:t>
            </a:r>
            <a:r>
              <a:rPr lang="en-US" altLang="zh-TW" dirty="0" smtClean="0"/>
              <a:t>div</a:t>
            </a:r>
            <a:r>
              <a:rPr lang="zh-TW" altLang="en-US" dirty="0" smtClean="0"/>
              <a:t>緊鄰的</a:t>
            </a:r>
            <a:r>
              <a:rPr lang="en-US" altLang="zh-TW" dirty="0" err="1"/>
              <a:t>ul</a:t>
            </a:r>
            <a:r>
              <a:rPr lang="zh-TW" altLang="en-US" dirty="0" smtClean="0"/>
              <a:t>標籤</a:t>
            </a:r>
            <a:endParaRPr lang="en-US" altLang="zh-TW" dirty="0" smtClean="0"/>
          </a:p>
          <a:p>
            <a:r>
              <a:rPr lang="zh-TW" altLang="en-US" dirty="0"/>
              <a:t>選擇與</a:t>
            </a:r>
            <a:r>
              <a:rPr lang="en-US" altLang="zh-TW" dirty="0" smtClean="0"/>
              <a:t>div</a:t>
            </a:r>
            <a:r>
              <a:rPr lang="zh-TW" altLang="en-US" dirty="0" smtClean="0"/>
              <a:t>同一層的</a:t>
            </a:r>
            <a:r>
              <a:rPr lang="en-US" altLang="zh-TW" dirty="0" err="1"/>
              <a:t>ul</a:t>
            </a:r>
            <a:r>
              <a:rPr lang="zh-TW" altLang="en-US" dirty="0" smtClean="0"/>
              <a:t>標籤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30" y="1554162"/>
            <a:ext cx="3005170" cy="497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盒模型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</a:t>
            </a:r>
            <a:r>
              <a:rPr lang="en-US" altLang="zh-TW" dirty="0" smtClean="0"/>
              <a:t>idth + height</a:t>
            </a:r>
          </a:p>
          <a:p>
            <a:r>
              <a:rPr lang="en-US" altLang="zh-TW" dirty="0" smtClean="0"/>
              <a:t>padding</a:t>
            </a:r>
          </a:p>
          <a:p>
            <a:r>
              <a:rPr lang="en-US" altLang="zh-TW" dirty="0" smtClean="0"/>
              <a:t>border</a:t>
            </a:r>
          </a:p>
          <a:p>
            <a:r>
              <a:rPr lang="en-US" altLang="zh-TW" dirty="0" smtClean="0"/>
              <a:t>margin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02" y="1628018"/>
            <a:ext cx="3609072" cy="45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7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Display(</a:t>
            </a:r>
            <a:r>
              <a:rPr lang="zh-TW" altLang="en-US" dirty="0" smtClean="0"/>
              <a:t>顯示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Inline</a:t>
            </a:r>
          </a:p>
          <a:p>
            <a:r>
              <a:rPr lang="en-US" altLang="zh-TW" dirty="0" smtClean="0"/>
              <a:t>block</a:t>
            </a:r>
          </a:p>
          <a:p>
            <a:r>
              <a:rPr lang="en-US" altLang="zh-TW" dirty="0" smtClean="0"/>
              <a:t>inline-block</a:t>
            </a:r>
          </a:p>
          <a:p>
            <a:r>
              <a:rPr lang="en-US" altLang="zh-TW" dirty="0" smtClean="0"/>
              <a:t>none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66" y="1554162"/>
            <a:ext cx="3297296" cy="45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</a:t>
            </a:r>
            <a:r>
              <a:rPr lang="zh-TW" altLang="en-US" dirty="0"/>
              <a:t>相關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font-size</a:t>
            </a:r>
          </a:p>
          <a:p>
            <a:r>
              <a:rPr lang="en-US" altLang="zh-TW" dirty="0" smtClean="0"/>
              <a:t>color</a:t>
            </a:r>
          </a:p>
          <a:p>
            <a:r>
              <a:rPr lang="en-US" altLang="zh-TW" dirty="0" smtClean="0"/>
              <a:t>text-decoration</a:t>
            </a:r>
          </a:p>
          <a:p>
            <a:r>
              <a:rPr lang="en-US" altLang="zh-TW" dirty="0"/>
              <a:t>text-align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465" y="958015"/>
            <a:ext cx="3577182" cy="52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網頁頂部</a:t>
            </a:r>
            <a:r>
              <a:rPr lang="en-US" altLang="zh-TW" dirty="0"/>
              <a:t>(</a:t>
            </a:r>
            <a:r>
              <a:rPr lang="en-US" altLang="zh-TW" dirty="0" smtClean="0"/>
              <a:t>Master </a:t>
            </a:r>
            <a:r>
              <a:rPr lang="en-US" altLang="zh-TW" dirty="0"/>
              <a:t>Page)</a:t>
            </a:r>
            <a:r>
              <a:rPr lang="zh-TW" altLang="en-US" dirty="0"/>
              <a:t>選單</a:t>
            </a:r>
          </a:p>
        </p:txBody>
      </p:sp>
      <p:sp>
        <p:nvSpPr>
          <p:cNvPr id="20" name="矩形 19"/>
          <p:cNvSpPr/>
          <p:nvPr/>
        </p:nvSpPr>
        <p:spPr>
          <a:xfrm>
            <a:off x="3059544" y="2600936"/>
            <a:ext cx="6312877" cy="317560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809821" y="2996712"/>
            <a:ext cx="4812322" cy="2464776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2479253" y="4369776"/>
            <a:ext cx="955429" cy="4659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86537" y="4447266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Master Page</a:t>
            </a:r>
            <a:endParaRPr lang="zh-TW" altLang="en-US" dirty="0"/>
          </a:p>
        </p:txBody>
      </p:sp>
      <p:sp>
        <p:nvSpPr>
          <p:cNvPr id="24" name="向右箭號 23"/>
          <p:cNvSpPr/>
          <p:nvPr/>
        </p:nvSpPr>
        <p:spPr>
          <a:xfrm rot="10800000">
            <a:off x="8308552" y="3996103"/>
            <a:ext cx="1518871" cy="4659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934316" y="4035641"/>
            <a:ext cx="125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Web </a:t>
            </a:r>
            <a:r>
              <a:rPr lang="en-US" altLang="zh-TW" dirty="0"/>
              <a:t>Page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19724" y="31196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首頁</a:t>
            </a:r>
          </a:p>
        </p:txBody>
      </p:sp>
      <p:sp>
        <p:nvSpPr>
          <p:cNvPr id="12" name="矩形 11"/>
          <p:cNvSpPr/>
          <p:nvPr/>
        </p:nvSpPr>
        <p:spPr>
          <a:xfrm>
            <a:off x="3179706" y="2621521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不用登入就可以瀏覽的</a:t>
            </a:r>
            <a:r>
              <a:rPr lang="en-US" altLang="zh-TW" dirty="0"/>
              <a:t>Master</a:t>
            </a:r>
            <a:r>
              <a:rPr lang="zh-TW" altLang="en-US" dirty="0" smtClean="0"/>
              <a:t> </a:t>
            </a:r>
            <a:r>
              <a:rPr lang="en-US" altLang="zh-TW" dirty="0" smtClean="0"/>
              <a:t>page</a:t>
            </a:r>
            <a:endParaRPr lang="zh-TW" altLang="en-US" dirty="0"/>
          </a:p>
        </p:txBody>
      </p:sp>
      <p:sp>
        <p:nvSpPr>
          <p:cNvPr id="13" name="向右箭號 12"/>
          <p:cNvSpPr/>
          <p:nvPr/>
        </p:nvSpPr>
        <p:spPr>
          <a:xfrm rot="5400000">
            <a:off x="7735617" y="2225890"/>
            <a:ext cx="653499" cy="49236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6037612" y="1638263"/>
            <a:ext cx="4049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CSS </a:t>
            </a:r>
            <a:r>
              <a:rPr lang="zh-TW" altLang="en-US" sz="2400" dirty="0" smtClean="0">
                <a:solidFill>
                  <a:srgbClr val="FF0000"/>
                </a:solidFill>
              </a:rPr>
              <a:t>美化</a:t>
            </a:r>
            <a:r>
              <a:rPr lang="en-US" altLang="zh-TW" sz="2400" dirty="0" smtClean="0">
                <a:solidFill>
                  <a:srgbClr val="FF0000"/>
                </a:solidFill>
              </a:rPr>
              <a:t> Master Page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 smtClean="0">
                <a:solidFill>
                  <a:srgbClr val="FF0000"/>
                </a:solidFill>
              </a:rPr>
              <a:t>選單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5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網頁頂部</a:t>
            </a:r>
            <a:r>
              <a:rPr lang="en-US" altLang="zh-TW" dirty="0"/>
              <a:t>(</a:t>
            </a:r>
            <a:r>
              <a:rPr lang="en-US" altLang="zh-TW" dirty="0" smtClean="0"/>
              <a:t>Master </a:t>
            </a:r>
            <a:r>
              <a:rPr lang="en-US" altLang="zh-TW" dirty="0"/>
              <a:t>Page)</a:t>
            </a:r>
            <a:r>
              <a:rPr lang="zh-TW" altLang="en-US" dirty="0" smtClean="0"/>
              <a:t>選單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47" y="4941380"/>
            <a:ext cx="8449046" cy="1485443"/>
          </a:xfr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03" y="1690553"/>
            <a:ext cx="2250964" cy="2239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向右箭號 5"/>
          <p:cNvSpPr/>
          <p:nvPr/>
        </p:nvSpPr>
        <p:spPr>
          <a:xfrm rot="5400000">
            <a:off x="5496812" y="4202927"/>
            <a:ext cx="747346" cy="49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64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304</Words>
  <Application>Microsoft Office PowerPoint</Application>
  <PresentationFormat>寬螢幕</PresentationFormat>
  <Paragraphs>112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黑体</vt:lpstr>
      <vt:lpstr>微軟正黑體</vt:lpstr>
      <vt:lpstr>Arial</vt:lpstr>
      <vt:lpstr>Wingdings</vt:lpstr>
      <vt:lpstr>Office 佈景主題</vt:lpstr>
      <vt:lpstr>網站應用整合開發</vt:lpstr>
      <vt:lpstr>簡報大綱</vt:lpstr>
      <vt:lpstr>基本 CSS 選擇器(selector)</vt:lpstr>
      <vt:lpstr>練習基本 CSS 選擇器</vt:lpstr>
      <vt:lpstr>盒模型</vt:lpstr>
      <vt:lpstr>Display(顯示)</vt:lpstr>
      <vt:lpstr>文字相關設定</vt:lpstr>
      <vt:lpstr>網頁頂部(Master Page)選單</vt:lpstr>
      <vt:lpstr>網頁頂部(Master Page)選單</vt:lpstr>
      <vt:lpstr>網頁頂部(Master Page)選單結構切分</vt:lpstr>
      <vt:lpstr>網頁頂部(Master Page)選單樣式設定</vt:lpstr>
      <vt:lpstr>網頁頂部(Master Page)選單樣式設定</vt:lpstr>
      <vt:lpstr>滑鼠觸摸效果</vt:lpstr>
      <vt:lpstr>CSS Reset</vt:lpstr>
      <vt:lpstr>PowerPoint 簡報</vt:lpstr>
      <vt:lpstr>實作完的成果</vt:lpstr>
      <vt:lpstr>Background(背景)相關設定</vt:lpstr>
      <vt:lpstr>Position(定位)</vt:lpstr>
      <vt:lpstr>登入網頁</vt:lpstr>
      <vt:lpstr>登入網頁</vt:lpstr>
      <vt:lpstr>登入網頁</vt:lpstr>
      <vt:lpstr>登入網頁</vt:lpstr>
      <vt:lpstr>Display(顯示)</vt:lpstr>
      <vt:lpstr>註冊網頁</vt:lpstr>
      <vt:lpstr>註冊網頁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Tony1106</dc:creator>
  <cp:lastModifiedBy>Tony1106</cp:lastModifiedBy>
  <cp:revision>118</cp:revision>
  <dcterms:created xsi:type="dcterms:W3CDTF">2022-01-20T13:08:53Z</dcterms:created>
  <dcterms:modified xsi:type="dcterms:W3CDTF">2022-05-11T14:10:28Z</dcterms:modified>
</cp:coreProperties>
</file>